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193" autoAdjust="0"/>
  </p:normalViewPr>
  <p:slideViewPr>
    <p:cSldViewPr>
      <p:cViewPr varScale="1">
        <p:scale>
          <a:sx n="73" d="100"/>
          <a:sy n="73" d="100"/>
        </p:scale>
        <p:origin x="5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C9678-68A1-4521-9607-FB857C29515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9E839-A9A0-470B-B608-18872ADFFE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98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9E839-A9A0-470B-B608-18872ADFFE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53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99418" y="1592552"/>
            <a:ext cx="7168461" cy="7168433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1350480"/>
            <a:ext cx="78988" cy="3562352"/>
            <a:chOff x="0" y="0"/>
            <a:chExt cx="20803" cy="938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41958" y="3276099"/>
            <a:ext cx="7579059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booking 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1958" y="1093305"/>
            <a:ext cx="7579059" cy="223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61"/>
              </a:lnSpc>
            </a:pPr>
            <a:r>
              <a:rPr lang="en-US" sz="13615" spc="-272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BOCHKA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1500" y="5981700"/>
            <a:ext cx="6432020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8"/>
              </a:lnSpc>
            </a:pPr>
            <a:r>
              <a:rPr lang="ru-RU" sz="5134" spc="-102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Группа 3.6</a:t>
            </a:r>
            <a:endParaRPr lang="en-US" sz="5134" spc="-102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7188"/>
              </a:lnSpc>
            </a:pP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Порядин</a:t>
            </a:r>
            <a:r>
              <a:rPr lang="en-US" sz="5134" spc="-102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Александр</a:t>
            </a:r>
            <a:endParaRPr lang="en-US" sz="5134" spc="-102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7188"/>
              </a:lnSpc>
            </a:pP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Ткаченко</a:t>
            </a:r>
            <a:r>
              <a:rPr lang="en-US" sz="5134" spc="-102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Алексей</a:t>
            </a:r>
            <a:endParaRPr lang="en-US" sz="5134" spc="-102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7188"/>
              </a:lnSpc>
            </a:pP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Исаченко</a:t>
            </a:r>
            <a:r>
              <a:rPr lang="en-US" sz="5134" spc="-102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Богдан</a:t>
            </a:r>
            <a:endParaRPr lang="en-US" sz="5134" spc="-102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7188"/>
              </a:lnSpc>
            </a:pPr>
            <a:endParaRPr lang="en-US" sz="5134" spc="-102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3400" y="495300"/>
            <a:ext cx="17146901" cy="9303245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571500"/>
            <a:ext cx="4495800" cy="1046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ru-RU" sz="7200" spc="-124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Аналитика</a:t>
            </a:r>
            <a:endParaRPr lang="en-US" sz="72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444638" y="8482905"/>
            <a:ext cx="1201027" cy="1263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CB5A76-89B7-4461-B67A-BD4C27B11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71500"/>
            <a:ext cx="10393900" cy="90946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 rot="-10800000">
            <a:off x="1437040" y="4582801"/>
            <a:ext cx="6374663" cy="2846699"/>
            <a:chOff x="0" y="0"/>
            <a:chExt cx="4160139" cy="18577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0139" cy="1857771"/>
            </a:xfrm>
            <a:custGeom>
              <a:avLst/>
              <a:gdLst/>
              <a:ahLst/>
              <a:cxnLst/>
              <a:rect l="l" t="t" r="r" b="b"/>
              <a:pathLst>
                <a:path w="4160139" h="1857771">
                  <a:moveTo>
                    <a:pt x="38863" y="0"/>
                  </a:moveTo>
                  <a:lnTo>
                    <a:pt x="4121275" y="0"/>
                  </a:lnTo>
                  <a:cubicBezTo>
                    <a:pt x="4131582" y="0"/>
                    <a:pt x="4141468" y="4095"/>
                    <a:pt x="4148756" y="11383"/>
                  </a:cubicBezTo>
                  <a:cubicBezTo>
                    <a:pt x="4156044" y="18671"/>
                    <a:pt x="4160139" y="28556"/>
                    <a:pt x="4160139" y="38863"/>
                  </a:cubicBezTo>
                  <a:lnTo>
                    <a:pt x="4160139" y="1818907"/>
                  </a:lnTo>
                  <a:cubicBezTo>
                    <a:pt x="4160139" y="1829215"/>
                    <a:pt x="4156044" y="1839100"/>
                    <a:pt x="4148756" y="1846388"/>
                  </a:cubicBezTo>
                  <a:cubicBezTo>
                    <a:pt x="4141468" y="1853676"/>
                    <a:pt x="4131582" y="1857771"/>
                    <a:pt x="4121275" y="1857771"/>
                  </a:cubicBezTo>
                  <a:lnTo>
                    <a:pt x="38863" y="1857771"/>
                  </a:lnTo>
                  <a:cubicBezTo>
                    <a:pt x="17400" y="1857771"/>
                    <a:pt x="0" y="1840371"/>
                    <a:pt x="0" y="1818907"/>
                  </a:cubicBezTo>
                  <a:lnTo>
                    <a:pt x="0" y="38863"/>
                  </a:lnTo>
                  <a:cubicBezTo>
                    <a:pt x="0" y="28556"/>
                    <a:pt x="4095" y="18671"/>
                    <a:pt x="11383" y="11383"/>
                  </a:cubicBezTo>
                  <a:cubicBezTo>
                    <a:pt x="18671" y="4095"/>
                    <a:pt x="28556" y="0"/>
                    <a:pt x="38863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60139" cy="1895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23944" y="3346037"/>
            <a:ext cx="444510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5400" spc="-87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Краткосрочный</a:t>
            </a:r>
            <a:endParaRPr lang="en-US" sz="4800" spc="-87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10058400" y="4456841"/>
            <a:ext cx="6152299" cy="2846699"/>
            <a:chOff x="0" y="0"/>
            <a:chExt cx="4015023" cy="18577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5023" cy="1857771"/>
            </a:xfrm>
            <a:custGeom>
              <a:avLst/>
              <a:gdLst/>
              <a:ahLst/>
              <a:cxnLst/>
              <a:rect l="l" t="t" r="r" b="b"/>
              <a:pathLst>
                <a:path w="4015023" h="1857771">
                  <a:moveTo>
                    <a:pt x="40268" y="0"/>
                  </a:moveTo>
                  <a:lnTo>
                    <a:pt x="3974755" y="0"/>
                  </a:lnTo>
                  <a:cubicBezTo>
                    <a:pt x="3985435" y="0"/>
                    <a:pt x="3995677" y="4243"/>
                    <a:pt x="4003229" y="11794"/>
                  </a:cubicBezTo>
                  <a:cubicBezTo>
                    <a:pt x="4010781" y="19346"/>
                    <a:pt x="4015023" y="29588"/>
                    <a:pt x="4015023" y="40268"/>
                  </a:cubicBezTo>
                  <a:lnTo>
                    <a:pt x="4015023" y="1817503"/>
                  </a:lnTo>
                  <a:cubicBezTo>
                    <a:pt x="4015023" y="1828182"/>
                    <a:pt x="4010781" y="1838425"/>
                    <a:pt x="4003229" y="1845976"/>
                  </a:cubicBezTo>
                  <a:cubicBezTo>
                    <a:pt x="3995677" y="1853528"/>
                    <a:pt x="3985435" y="1857771"/>
                    <a:pt x="3974755" y="1857771"/>
                  </a:cubicBezTo>
                  <a:lnTo>
                    <a:pt x="40268" y="1857771"/>
                  </a:lnTo>
                  <a:cubicBezTo>
                    <a:pt x="29588" y="1857771"/>
                    <a:pt x="19346" y="1853528"/>
                    <a:pt x="11794" y="1845976"/>
                  </a:cubicBezTo>
                  <a:cubicBezTo>
                    <a:pt x="4243" y="1838425"/>
                    <a:pt x="0" y="1828182"/>
                    <a:pt x="0" y="1817503"/>
                  </a:cubicBezTo>
                  <a:lnTo>
                    <a:pt x="0" y="40268"/>
                  </a:lnTo>
                  <a:cubicBezTo>
                    <a:pt x="0" y="29588"/>
                    <a:pt x="4243" y="19346"/>
                    <a:pt x="11794" y="11794"/>
                  </a:cubicBezTo>
                  <a:cubicBezTo>
                    <a:pt x="19346" y="4243"/>
                    <a:pt x="29588" y="0"/>
                    <a:pt x="40268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015023" cy="1895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882403" y="3325392"/>
            <a:ext cx="450429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4"/>
              </a:lnSpc>
            </a:pPr>
            <a:r>
              <a:rPr lang="en-US" sz="5400" spc="-9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Долгосрочный</a:t>
            </a:r>
            <a:endParaRPr lang="en-US" sz="4539" spc="-90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28600" y="4842748"/>
            <a:ext cx="5732895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Запуск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ограниченной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группе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людей</a:t>
            </a:r>
            <a:endParaRPr lang="en-US" sz="4000" spc="-70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4900"/>
              </a:lnSpc>
            </a:pP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бета-тестирование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91800" y="4765722"/>
            <a:ext cx="606661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Мобильная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версия</a:t>
            </a:r>
            <a:endParaRPr lang="en-US" sz="4000" spc="-70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56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Интеграция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 ИИ</a:t>
            </a:r>
          </a:p>
          <a:p>
            <a:pPr algn="l">
              <a:lnSpc>
                <a:spcPts val="56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Блог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путешествиях</a:t>
            </a:r>
            <a:endParaRPr lang="en-US" sz="4000" spc="-70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943504" y="8844053"/>
            <a:ext cx="1344496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7039" y="1221624"/>
            <a:ext cx="7362789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80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</a:t>
            </a:r>
            <a:r>
              <a:rPr lang="en-US" sz="8000" spc="-124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развития</a:t>
            </a:r>
            <a:endParaRPr lang="en-US" sz="80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7737" y="4532216"/>
            <a:ext cx="42696" cy="2482460"/>
            <a:chOff x="0" y="0"/>
            <a:chExt cx="13374" cy="7776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74" cy="777626"/>
            </a:xfrm>
            <a:custGeom>
              <a:avLst/>
              <a:gdLst/>
              <a:ahLst/>
              <a:cxnLst/>
              <a:rect l="l" t="t" r="r" b="b"/>
              <a:pathLst>
                <a:path w="13374" h="777626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11589" y="8007246"/>
            <a:ext cx="4201427" cy="4201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5233" y="9258300"/>
            <a:ext cx="1614906" cy="16149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928189" y="2872374"/>
            <a:ext cx="4985251" cy="4801744"/>
          </a:xfrm>
          <a:custGeom>
            <a:avLst/>
            <a:gdLst/>
            <a:ahLst/>
            <a:cxnLst/>
            <a:rect l="l" t="t" r="r" b="b"/>
            <a:pathLst>
              <a:path w="5331111" h="5134873">
                <a:moveTo>
                  <a:pt x="0" y="0"/>
                </a:moveTo>
                <a:lnTo>
                  <a:pt x="5331111" y="0"/>
                </a:lnTo>
                <a:lnTo>
                  <a:pt x="5331111" y="5134873"/>
                </a:lnTo>
                <a:lnTo>
                  <a:pt x="0" y="5134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27102" y="1590291"/>
            <a:ext cx="8274097" cy="1046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7200" spc="-124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Состав</a:t>
            </a:r>
            <a:r>
              <a:rPr lang="en-US" sz="7200" spc="-124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spc="-124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команды</a:t>
            </a:r>
            <a:endParaRPr lang="en-US" sz="7200" spc="-124" dirty="0">
              <a:solidFill>
                <a:srgbClr val="1068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7103" y="3453371"/>
            <a:ext cx="9882841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Порядин</a:t>
            </a:r>
            <a:r>
              <a:rPr lang="en-US" sz="38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Александр</a:t>
            </a:r>
            <a:r>
              <a:rPr lang="en-US" sz="38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team lead, backend-</a:t>
            </a: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разработчик</a:t>
            </a:r>
            <a:r>
              <a:rPr lang="en-US" sz="38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DevOps-</a:t>
            </a: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  <a:endParaRPr lang="en-US" sz="3800" spc="-76" dirty="0">
              <a:solidFill>
                <a:srgbClr val="1068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7103" y="5197521"/>
            <a:ext cx="10087012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Ткаченко</a:t>
            </a:r>
            <a:r>
              <a:rPr lang="en-US" sz="38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Алексей</a:t>
            </a:r>
            <a:r>
              <a:rPr lang="en-US" sz="38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дизайнер</a:t>
            </a:r>
            <a:r>
              <a:rPr lang="en-US" sz="38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технический</a:t>
            </a:r>
            <a:r>
              <a:rPr lang="en-US" sz="38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писатель</a:t>
            </a:r>
            <a:endParaRPr lang="en-US" sz="3800" spc="-76" dirty="0">
              <a:solidFill>
                <a:srgbClr val="1068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1865" y="7014676"/>
            <a:ext cx="9882841" cy="63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Исаченко</a:t>
            </a:r>
            <a:r>
              <a:rPr lang="en-US" sz="38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Богдан</a:t>
            </a:r>
            <a:r>
              <a:rPr lang="en-US" sz="38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frontend-</a:t>
            </a:r>
            <a:r>
              <a:rPr lang="en-US" sz="38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разработчик</a:t>
            </a:r>
            <a:endParaRPr lang="en-US" sz="3800" spc="-76" dirty="0">
              <a:solidFill>
                <a:srgbClr val="1068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943504" y="8844053"/>
            <a:ext cx="1344496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4175" y="7005833"/>
            <a:ext cx="452472" cy="4524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9028187" y="3444554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921546" y="1425268"/>
            <a:ext cx="5334876" cy="2086085"/>
            <a:chOff x="0" y="0"/>
            <a:chExt cx="1234628" cy="4827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307532" y="1878174"/>
            <a:ext cx="1228028" cy="1226514"/>
            <a:chOff x="0" y="0"/>
            <a:chExt cx="323431" cy="3230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 rot="-10800000">
            <a:off x="9028187" y="5940727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921546" y="3921441"/>
            <a:ext cx="5334876" cy="2086085"/>
            <a:chOff x="0" y="0"/>
            <a:chExt cx="1234628" cy="48277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07532" y="4374347"/>
            <a:ext cx="1228028" cy="1226514"/>
            <a:chOff x="0" y="0"/>
            <a:chExt cx="323431" cy="3230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>
            <a:off x="8520301" y="4492659"/>
            <a:ext cx="943649" cy="943649"/>
          </a:xfrm>
          <a:custGeom>
            <a:avLst/>
            <a:gdLst/>
            <a:ahLst/>
            <a:cxnLst/>
            <a:rect l="l" t="t" r="r" b="b"/>
            <a:pathLst>
              <a:path w="943649" h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 rot="-10800000">
            <a:off x="9028187" y="8598825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8921546" y="6579539"/>
            <a:ext cx="5334876" cy="2086085"/>
            <a:chOff x="0" y="0"/>
            <a:chExt cx="1234628" cy="4827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307532" y="7032444"/>
            <a:ext cx="1228028" cy="1226514"/>
            <a:chOff x="0" y="0"/>
            <a:chExt cx="323431" cy="32303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463950" y="7003869"/>
            <a:ext cx="4053398" cy="115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08"/>
              </a:lnSpc>
              <a:spcBef>
                <a:spcPct val="0"/>
              </a:spcBef>
            </a:pPr>
            <a:r>
              <a:rPr lang="en-US" sz="3600">
                <a:solidFill>
                  <a:srgbClr val="3332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Неуверенность в сделке</a:t>
            </a:r>
          </a:p>
        </p:txBody>
      </p:sp>
      <p:sp>
        <p:nvSpPr>
          <p:cNvPr id="34" name="Freeform 34"/>
          <p:cNvSpPr/>
          <p:nvPr/>
        </p:nvSpPr>
        <p:spPr>
          <a:xfrm>
            <a:off x="8571284" y="7189139"/>
            <a:ext cx="841683" cy="852533"/>
          </a:xfrm>
          <a:custGeom>
            <a:avLst/>
            <a:gdLst/>
            <a:ahLst/>
            <a:cxnLst/>
            <a:rect l="l" t="t" r="r" b="b"/>
            <a:pathLst>
              <a:path w="841683" h="85253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6" name="Group 36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99793" y="1578746"/>
            <a:ext cx="5568764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</a:t>
            </a:r>
            <a:endParaRPr lang="en-US" sz="7690" spc="-153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463950" y="4082659"/>
            <a:ext cx="3896344" cy="113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08"/>
              </a:lnSpc>
              <a:spcBef>
                <a:spcPct val="0"/>
              </a:spcBef>
            </a:pPr>
            <a:r>
              <a:rPr lang="en-US" sz="3600">
                <a:solidFill>
                  <a:srgbClr val="3332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Уход популярных сервисов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63950" y="1567113"/>
            <a:ext cx="4588302" cy="175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600">
                <a:solidFill>
                  <a:srgbClr val="3332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Сложность поиска подходящего </a:t>
            </a:r>
          </a:p>
          <a:p>
            <a:pPr marL="0" lvl="0" indent="0" algn="l">
              <a:lnSpc>
                <a:spcPts val="4736"/>
              </a:lnSpc>
              <a:spcBef>
                <a:spcPct val="0"/>
              </a:spcBef>
            </a:pPr>
            <a:r>
              <a:rPr lang="en-US" sz="3700">
                <a:solidFill>
                  <a:srgbClr val="3332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отеля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383256" y="8844053"/>
            <a:ext cx="613468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4" name="Freeform 34"/>
          <p:cNvSpPr/>
          <p:nvPr/>
        </p:nvSpPr>
        <p:spPr>
          <a:xfrm>
            <a:off x="8520301" y="2019911"/>
            <a:ext cx="841683" cy="852533"/>
          </a:xfrm>
          <a:custGeom>
            <a:avLst/>
            <a:gdLst/>
            <a:ahLst/>
            <a:cxnLst/>
            <a:rect l="l" t="t" r="r" b="b"/>
            <a:pathLst>
              <a:path w="841683" h="85253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667279" y="3636569"/>
            <a:ext cx="5578401" cy="557840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37041" y="923925"/>
            <a:ext cx="885088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</a:t>
            </a:r>
            <a:r>
              <a:rPr lang="en-US" sz="7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аудитория</a:t>
            </a:r>
            <a:endParaRPr lang="en-US" sz="7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917787" y="-3041985"/>
            <a:ext cx="5578401" cy="55784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437041" y="4026712"/>
            <a:ext cx="6516012" cy="4275894"/>
            <a:chOff x="0" y="0"/>
            <a:chExt cx="4252384" cy="27904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52383" cy="2790471"/>
            </a:xfrm>
            <a:custGeom>
              <a:avLst/>
              <a:gdLst/>
              <a:ahLst/>
              <a:cxnLst/>
              <a:rect l="l" t="t" r="r" b="b"/>
              <a:pathLst>
                <a:path w="4252383" h="2790471">
                  <a:moveTo>
                    <a:pt x="38020" y="0"/>
                  </a:moveTo>
                  <a:lnTo>
                    <a:pt x="4214363" y="0"/>
                  </a:lnTo>
                  <a:cubicBezTo>
                    <a:pt x="4224447" y="0"/>
                    <a:pt x="4234118" y="4006"/>
                    <a:pt x="4241248" y="11136"/>
                  </a:cubicBezTo>
                  <a:cubicBezTo>
                    <a:pt x="4248378" y="18266"/>
                    <a:pt x="4252383" y="27937"/>
                    <a:pt x="4252383" y="38020"/>
                  </a:cubicBezTo>
                  <a:lnTo>
                    <a:pt x="4252383" y="2752450"/>
                  </a:lnTo>
                  <a:cubicBezTo>
                    <a:pt x="4252383" y="2773449"/>
                    <a:pt x="4235361" y="2790471"/>
                    <a:pt x="4214363" y="2790471"/>
                  </a:cubicBezTo>
                  <a:lnTo>
                    <a:pt x="38020" y="2790471"/>
                  </a:lnTo>
                  <a:cubicBezTo>
                    <a:pt x="27937" y="2790471"/>
                    <a:pt x="18266" y="2786465"/>
                    <a:pt x="11136" y="2779335"/>
                  </a:cubicBezTo>
                  <a:cubicBezTo>
                    <a:pt x="4006" y="2772205"/>
                    <a:pt x="0" y="2762534"/>
                    <a:pt x="0" y="2752450"/>
                  </a:cubicBezTo>
                  <a:lnTo>
                    <a:pt x="0" y="38020"/>
                  </a:lnTo>
                  <a:cubicBezTo>
                    <a:pt x="0" y="17022"/>
                    <a:pt x="17022" y="0"/>
                    <a:pt x="3802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52384" cy="2828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65778" y="4228544"/>
            <a:ext cx="6047004" cy="378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Активные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люди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возрасте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18-45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лет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желающие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найти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забронировать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удобное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жильё</a:t>
            </a:r>
            <a:endParaRPr lang="en-US" sz="4299" spc="-85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10287931" y="4026712"/>
            <a:ext cx="6516012" cy="4275894"/>
            <a:chOff x="0" y="0"/>
            <a:chExt cx="4252384" cy="27904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52383" cy="2790471"/>
            </a:xfrm>
            <a:custGeom>
              <a:avLst/>
              <a:gdLst/>
              <a:ahLst/>
              <a:cxnLst/>
              <a:rect l="l" t="t" r="r" b="b"/>
              <a:pathLst>
                <a:path w="4252383" h="2790471">
                  <a:moveTo>
                    <a:pt x="38020" y="0"/>
                  </a:moveTo>
                  <a:lnTo>
                    <a:pt x="4214363" y="0"/>
                  </a:lnTo>
                  <a:cubicBezTo>
                    <a:pt x="4224447" y="0"/>
                    <a:pt x="4234118" y="4006"/>
                    <a:pt x="4241248" y="11136"/>
                  </a:cubicBezTo>
                  <a:cubicBezTo>
                    <a:pt x="4248378" y="18266"/>
                    <a:pt x="4252383" y="27937"/>
                    <a:pt x="4252383" y="38020"/>
                  </a:cubicBezTo>
                  <a:lnTo>
                    <a:pt x="4252383" y="2752450"/>
                  </a:lnTo>
                  <a:cubicBezTo>
                    <a:pt x="4252383" y="2773449"/>
                    <a:pt x="4235361" y="2790471"/>
                    <a:pt x="4214363" y="2790471"/>
                  </a:cubicBezTo>
                  <a:lnTo>
                    <a:pt x="38020" y="2790471"/>
                  </a:lnTo>
                  <a:cubicBezTo>
                    <a:pt x="27937" y="2790471"/>
                    <a:pt x="18266" y="2786465"/>
                    <a:pt x="11136" y="2779335"/>
                  </a:cubicBezTo>
                  <a:cubicBezTo>
                    <a:pt x="4006" y="2772205"/>
                    <a:pt x="0" y="2762534"/>
                    <a:pt x="0" y="2752450"/>
                  </a:cubicBezTo>
                  <a:lnTo>
                    <a:pt x="0" y="38020"/>
                  </a:lnTo>
                  <a:cubicBezTo>
                    <a:pt x="0" y="17022"/>
                    <a:pt x="17022" y="0"/>
                    <a:pt x="3802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252384" cy="2828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617190" y="4228544"/>
            <a:ext cx="5747508" cy="2331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Владельцы</a:t>
            </a:r>
            <a:r>
              <a:rPr lang="en-US" sz="4300" spc="-88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отелей</a:t>
            </a:r>
            <a:r>
              <a:rPr lang="en-US" sz="4300" spc="-88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желающие</a:t>
            </a:r>
            <a:r>
              <a:rPr lang="en-US" sz="4300" spc="-88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увеличить</a:t>
            </a:r>
            <a:r>
              <a:rPr lang="en-US" sz="4300" spc="-88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поток</a:t>
            </a:r>
            <a:r>
              <a:rPr lang="en-US" sz="4300" spc="-88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клиентов</a:t>
            </a:r>
            <a:endParaRPr lang="en-US" sz="4300" spc="-88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383256" y="8844053"/>
            <a:ext cx="627145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04875"/>
            <a:ext cx="10912573" cy="10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69"/>
              </a:lnSpc>
              <a:spcBef>
                <a:spcPct val="0"/>
              </a:spcBef>
            </a:pPr>
            <a:r>
              <a:rPr lang="en-US" sz="7200" spc="-123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Предлагаемое</a:t>
            </a:r>
            <a:r>
              <a:rPr lang="en-US" sz="7200" spc="-123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spc="-123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7200" spc="-123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741473"/>
            <a:ext cx="9443089" cy="66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1"/>
              </a:lnSpc>
              <a:spcBef>
                <a:spcPct val="0"/>
              </a:spcBef>
            </a:pPr>
            <a:r>
              <a:rPr lang="en-US" sz="44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Веб-приложение</a:t>
            </a:r>
            <a:r>
              <a:rPr lang="en-US" sz="44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предоставляющее</a:t>
            </a:r>
            <a:r>
              <a:rPr lang="en-US" sz="44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12171"/>
            <a:ext cx="13851082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Удобный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поиска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фильтрации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бронирования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отелей</a:t>
            </a: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4500"/>
              </a:lnSpc>
            </a:pP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Информативную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страницу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отеля</a:t>
            </a: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4500"/>
              </a:lnSpc>
            </a:pP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Чат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коммуникации</a:t>
            </a: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4500"/>
              </a:lnSpc>
            </a:pP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Систему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управления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бронированиями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владельцев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отелей</a:t>
            </a: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147674" y="8631392"/>
            <a:ext cx="612407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049727" y="4347082"/>
            <a:ext cx="3128394" cy="3751948"/>
            <a:chOff x="0" y="0"/>
            <a:chExt cx="2041606" cy="24485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2540734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6052129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9561522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72917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2023437" y="1970912"/>
            <a:ext cx="10977275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75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r>
              <a:rPr lang="en-US" sz="7500" spc="-124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75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инновации</a:t>
            </a:r>
            <a:endParaRPr lang="en-US" sz="75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20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6320366" y="5422494"/>
            <a:ext cx="1609905" cy="1601124"/>
          </a:xfrm>
          <a:custGeom>
            <a:avLst/>
            <a:gdLst/>
            <a:ahLst/>
            <a:cxnLst/>
            <a:rect l="l" t="t" r="r" b="b"/>
            <a:pathLst>
              <a:path w="1609905" h="1601124">
                <a:moveTo>
                  <a:pt x="0" y="0"/>
                </a:moveTo>
                <a:lnTo>
                  <a:pt x="1609905" y="0"/>
                </a:lnTo>
                <a:lnTo>
                  <a:pt x="1609905" y="1601124"/>
                </a:lnTo>
                <a:lnTo>
                  <a:pt x="0" y="1601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697759" y="5395906"/>
            <a:ext cx="1787553" cy="1654299"/>
          </a:xfrm>
          <a:custGeom>
            <a:avLst/>
            <a:gdLst/>
            <a:ahLst/>
            <a:cxnLst/>
            <a:rect l="l" t="t" r="r" b="b"/>
            <a:pathLst>
              <a:path w="1787553" h="1654299">
                <a:moveTo>
                  <a:pt x="0" y="0"/>
                </a:moveTo>
                <a:lnTo>
                  <a:pt x="1787553" y="0"/>
                </a:lnTo>
                <a:lnTo>
                  <a:pt x="1787553" y="1654300"/>
                </a:lnTo>
                <a:lnTo>
                  <a:pt x="0" y="1654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80989" y="4470446"/>
            <a:ext cx="5330235" cy="3668863"/>
          </a:xfrm>
          <a:custGeom>
            <a:avLst/>
            <a:gdLst/>
            <a:ahLst/>
            <a:cxnLst/>
            <a:rect l="l" t="t" r="r" b="b"/>
            <a:pathLst>
              <a:path w="5330235" h="3668863">
                <a:moveTo>
                  <a:pt x="0" y="0"/>
                </a:moveTo>
                <a:lnTo>
                  <a:pt x="5330236" y="0"/>
                </a:lnTo>
                <a:lnTo>
                  <a:pt x="5330236" y="3668863"/>
                </a:lnTo>
                <a:lnTo>
                  <a:pt x="0" y="3668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587787" y="7456729"/>
            <a:ext cx="209932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22795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99182" y="7456729"/>
            <a:ext cx="209932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320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34189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86049" y="7456729"/>
            <a:ext cx="209932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320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3583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026870" y="7456729"/>
            <a:ext cx="2269566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54978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383256" y="8844053"/>
            <a:ext cx="621250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48" y="5426990"/>
            <a:ext cx="1715416" cy="1715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92919" y="2015633"/>
            <a:ext cx="14787886" cy="7659764"/>
            <a:chOff x="0" y="0"/>
            <a:chExt cx="3894752" cy="2017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4752" cy="2017386"/>
            </a:xfrm>
            <a:custGeom>
              <a:avLst/>
              <a:gdLst/>
              <a:ahLst/>
              <a:cxnLst/>
              <a:rect l="l" t="t" r="r" b="b"/>
              <a:pathLst>
                <a:path w="3894752" h="2017386">
                  <a:moveTo>
                    <a:pt x="13088" y="0"/>
                  </a:moveTo>
                  <a:lnTo>
                    <a:pt x="3881663" y="0"/>
                  </a:lnTo>
                  <a:cubicBezTo>
                    <a:pt x="3888892" y="0"/>
                    <a:pt x="3894752" y="5860"/>
                    <a:pt x="3894752" y="13088"/>
                  </a:cubicBezTo>
                  <a:lnTo>
                    <a:pt x="3894752" y="2004298"/>
                  </a:lnTo>
                  <a:cubicBezTo>
                    <a:pt x="3894752" y="2011527"/>
                    <a:pt x="3888892" y="2017386"/>
                    <a:pt x="3881663" y="2017386"/>
                  </a:cubicBezTo>
                  <a:lnTo>
                    <a:pt x="13088" y="2017386"/>
                  </a:lnTo>
                  <a:cubicBezTo>
                    <a:pt x="5860" y="2017386"/>
                    <a:pt x="0" y="2011527"/>
                    <a:pt x="0" y="2004298"/>
                  </a:cubicBezTo>
                  <a:lnTo>
                    <a:pt x="0" y="13088"/>
                  </a:lnTo>
                  <a:cubicBezTo>
                    <a:pt x="0" y="5860"/>
                    <a:pt x="5860" y="0"/>
                    <a:pt x="13088" y="0"/>
                  </a:cubicBezTo>
                  <a:close/>
                </a:path>
              </a:pathLst>
            </a:custGeom>
            <a:solidFill>
              <a:srgbClr val="106861"/>
            </a:solidFill>
            <a:ln w="1524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894752" cy="2036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558935" y="1611450"/>
            <a:ext cx="5578401" cy="55784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17787" y="-3041985"/>
            <a:ext cx="5578401" cy="557840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383256" y="8844053"/>
            <a:ext cx="627145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5940" y="562700"/>
            <a:ext cx="12808659" cy="100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ru-RU" sz="620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Рассматриваемые конкуренты</a:t>
            </a:r>
            <a:endParaRPr lang="en-US" sz="620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1C495752-681F-416F-A981-B22C7C6F2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57187"/>
              </p:ext>
            </p:extLst>
          </p:nvPr>
        </p:nvGraphicFramePr>
        <p:xfrm>
          <a:off x="1638301" y="2066930"/>
          <a:ext cx="14742504" cy="760846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91471">
                  <a:extLst>
                    <a:ext uri="{9D8B030D-6E8A-4147-A177-3AD203B41FA5}">
                      <a16:colId xmlns:a16="http://schemas.microsoft.com/office/drawing/2014/main" val="3157263881"/>
                    </a:ext>
                  </a:extLst>
                </a:gridCol>
                <a:gridCol w="2218078">
                  <a:extLst>
                    <a:ext uri="{9D8B030D-6E8A-4147-A177-3AD203B41FA5}">
                      <a16:colId xmlns:a16="http://schemas.microsoft.com/office/drawing/2014/main" val="1462331663"/>
                    </a:ext>
                  </a:extLst>
                </a:gridCol>
                <a:gridCol w="2563150">
                  <a:extLst>
                    <a:ext uri="{9D8B030D-6E8A-4147-A177-3AD203B41FA5}">
                      <a16:colId xmlns:a16="http://schemas.microsoft.com/office/drawing/2014/main" val="1528706482"/>
                    </a:ext>
                  </a:extLst>
                </a:gridCol>
                <a:gridCol w="2157696">
                  <a:extLst>
                    <a:ext uri="{9D8B030D-6E8A-4147-A177-3AD203B41FA5}">
                      <a16:colId xmlns:a16="http://schemas.microsoft.com/office/drawing/2014/main" val="4209641526"/>
                    </a:ext>
                  </a:extLst>
                </a:gridCol>
                <a:gridCol w="2412109">
                  <a:extLst>
                    <a:ext uri="{9D8B030D-6E8A-4147-A177-3AD203B41FA5}">
                      <a16:colId xmlns:a16="http://schemas.microsoft.com/office/drawing/2014/main" val="651939521"/>
                    </a:ext>
                  </a:extLst>
                </a:gridCol>
              </a:tblGrid>
              <a:tr h="1229947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Критерий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Bochka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Яндекс Путешествия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Ostrovok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OneTwoTrip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3323148"/>
                  </a:ext>
                </a:extLst>
              </a:tr>
              <a:tr h="1172320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Поиск авиабилетов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0024864"/>
                  </a:ext>
                </a:extLst>
              </a:tr>
              <a:tr h="971323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Мобильное приложение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3883809"/>
                  </a:ext>
                </a:extLst>
              </a:tr>
              <a:tr h="971323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Оперативное обновление информации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3205470"/>
                  </a:ext>
                </a:extLst>
              </a:tr>
              <a:tr h="971323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Низкие комиссии за бронирование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9212845"/>
                  </a:ext>
                </a:extLst>
              </a:tr>
              <a:tr h="1062284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Надёжная система отзывов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7934482"/>
                  </a:ext>
                </a:extLst>
              </a:tr>
              <a:tr h="1229947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Поддержка нескольких языков интерфейса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1585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3256" y="8844053"/>
            <a:ext cx="558701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" name="Freeform 3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>
            <a:off x="-533400" y="-4991100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122786" y="745888"/>
            <a:ext cx="10977275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  <a:r>
              <a:rPr lang="en-US" sz="6200" spc="-124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2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продукта</a:t>
            </a:r>
            <a:endParaRPr lang="en-US" sz="62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383256" y="8844053"/>
            <a:ext cx="558760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8" name="Screen Recording 2024-05-30 at 01.42.56-1">
            <a:hlinkClick r:id="" action="ppaction://media"/>
            <a:extLst>
              <a:ext uri="{FF2B5EF4-FFF2-40B4-BE49-F238E27FC236}">
                <a16:creationId xmlns:a16="http://schemas.microsoft.com/office/drawing/2014/main" id="{19D632D0-6696-400A-868B-002FF848B9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2786" y="2019300"/>
            <a:ext cx="13631061" cy="769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801378" y="-610072"/>
            <a:ext cx="3299321" cy="4114800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885413" y="4050131"/>
            <a:ext cx="1067949" cy="904844"/>
          </a:xfrm>
          <a:custGeom>
            <a:avLst/>
            <a:gdLst/>
            <a:ahLst/>
            <a:cxnLst/>
            <a:rect l="l" t="t" r="r" b="b"/>
            <a:pathLst>
              <a:path w="1067949" h="904844">
                <a:moveTo>
                  <a:pt x="0" y="0"/>
                </a:moveTo>
                <a:lnTo>
                  <a:pt x="1067949" y="0"/>
                </a:lnTo>
                <a:lnTo>
                  <a:pt x="1067949" y="904844"/>
                </a:lnTo>
                <a:lnTo>
                  <a:pt x="0" y="904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85414" y="1133573"/>
            <a:ext cx="7334786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80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Бизнес-модель</a:t>
            </a:r>
            <a:endParaRPr lang="en-US" sz="62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383256" y="8844053"/>
            <a:ext cx="632966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52022" y="3733112"/>
            <a:ext cx="6047004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Комиссия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каждого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бронирования</a:t>
            </a:r>
            <a:endParaRPr lang="en-US" sz="5000" spc="-85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52022" y="6049851"/>
            <a:ext cx="746049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Платные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услуги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владельцев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отелей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>
            <a:off x="1885414" y="6311941"/>
            <a:ext cx="1067949" cy="904844"/>
          </a:xfrm>
          <a:custGeom>
            <a:avLst/>
            <a:gdLst/>
            <a:ahLst/>
            <a:cxnLst/>
            <a:rect l="l" t="t" r="r" b="b"/>
            <a:pathLst>
              <a:path w="1067949" h="904844">
                <a:moveTo>
                  <a:pt x="0" y="0"/>
                </a:moveTo>
                <a:lnTo>
                  <a:pt x="1067949" y="0"/>
                </a:lnTo>
                <a:lnTo>
                  <a:pt x="1067949" y="904844"/>
                </a:lnTo>
                <a:lnTo>
                  <a:pt x="0" y="904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3400" y="488455"/>
            <a:ext cx="17146901" cy="9303245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571500"/>
            <a:ext cx="4495800" cy="1046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ru-RU" sz="7200" spc="-124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Аналитика</a:t>
            </a:r>
            <a:endParaRPr lang="en-US" sz="72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840200" y="8451602"/>
            <a:ext cx="916300" cy="1263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48" y="1763685"/>
            <a:ext cx="15647204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202</Words>
  <Application>Microsoft Office PowerPoint</Application>
  <PresentationFormat>Произвольный</PresentationFormat>
  <Paragraphs>99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Simple  Professional Business Project Presentation</dc:title>
  <dc:creator>NB-9</dc:creator>
  <cp:lastModifiedBy>Alexey Dellrain</cp:lastModifiedBy>
  <cp:revision>19</cp:revision>
  <dcterms:created xsi:type="dcterms:W3CDTF">2006-08-16T00:00:00Z</dcterms:created>
  <dcterms:modified xsi:type="dcterms:W3CDTF">2024-06-20T20:19:00Z</dcterms:modified>
  <dc:identifier>DAGGo1wc624</dc:identifier>
</cp:coreProperties>
</file>